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0"/>
    <p:sldId id="257" r:id="rId31"/>
    <p:sldId id="258" r:id="rId32"/>
    <p:sldId id="259" r:id="rId33"/>
    <p:sldId id="260" r:id="rId34"/>
    <p:sldId id="261" r:id="rId35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Open Sans Extra Bold" charset="1" panose="020B0906030804020204"/>
      <p:regular r:id="rId10"/>
    </p:embeddedFont>
    <p:embeddedFont>
      <p:font typeface="Open Sans Extra Bold Italics" charset="1" panose="020B0906030804020204"/>
      <p:regular r:id="rId11"/>
    </p:embeddedFont>
    <p:embeddedFont>
      <p:font typeface="Fira Sans" charset="1" panose="020B0503050000020004"/>
      <p:regular r:id="rId12"/>
    </p:embeddedFont>
    <p:embeddedFont>
      <p:font typeface="Fira Sans Bold" charset="1" panose="020B0803050000020004"/>
      <p:regular r:id="rId13"/>
    </p:embeddedFont>
    <p:embeddedFont>
      <p:font typeface="Fira Sans Italics" charset="1" panose="020B0503050000020004"/>
      <p:regular r:id="rId14"/>
    </p:embeddedFont>
    <p:embeddedFont>
      <p:font typeface="Fira Sans Bold Italics" charset="1" panose="020B0803050000020004"/>
      <p:regular r:id="rId15"/>
    </p:embeddedFont>
    <p:embeddedFont>
      <p:font typeface="Fira Sans Thin" charset="1" panose="020B0303050000020004"/>
      <p:regular r:id="rId16"/>
    </p:embeddedFont>
    <p:embeddedFont>
      <p:font typeface="Fira Sans Thin Italics" charset="1" panose="020B0303050000020004"/>
      <p:regular r:id="rId17"/>
    </p:embeddedFont>
    <p:embeddedFont>
      <p:font typeface="Fira Sans Extra-Light" charset="1" panose="020B0403050000020004"/>
      <p:regular r:id="rId18"/>
    </p:embeddedFont>
    <p:embeddedFont>
      <p:font typeface="Fira Sans Extra-Light Italics" charset="1" panose="020B0403050000020004"/>
      <p:regular r:id="rId19"/>
    </p:embeddedFont>
    <p:embeddedFont>
      <p:font typeface="Fira Sans Light" charset="1" panose="020B0403050000020004"/>
      <p:regular r:id="rId20"/>
    </p:embeddedFont>
    <p:embeddedFont>
      <p:font typeface="Fira Sans Light Italics" charset="1" panose="020B0403050000020004"/>
      <p:regular r:id="rId21"/>
    </p:embeddedFont>
    <p:embeddedFont>
      <p:font typeface="Fira Sans Medium" charset="1" panose="020B0603050000020004"/>
      <p:regular r:id="rId22"/>
    </p:embeddedFont>
    <p:embeddedFont>
      <p:font typeface="Fira Sans Medium Italics" charset="1" panose="020B0603050000020004"/>
      <p:regular r:id="rId23"/>
    </p:embeddedFont>
    <p:embeddedFont>
      <p:font typeface="Fira Sans Semi-Bold" charset="1" panose="020B0603050000020004"/>
      <p:regular r:id="rId24"/>
    </p:embeddedFont>
    <p:embeddedFont>
      <p:font typeface="Fira Sans Semi-Bold Italics" charset="1" panose="020B0703050000020004"/>
      <p:regular r:id="rId25"/>
    </p:embeddedFont>
    <p:embeddedFont>
      <p:font typeface="Fira Sans Ultra-Bold" charset="1" panose="020B0903050000020004"/>
      <p:regular r:id="rId26"/>
    </p:embeddedFont>
    <p:embeddedFont>
      <p:font typeface="Fira Sans Ultra-Bold Italics" charset="1" panose="020B0903050000020004"/>
      <p:regular r:id="rId27"/>
    </p:embeddedFont>
    <p:embeddedFont>
      <p:font typeface="Fira Sans Heavy" charset="1" panose="020B0A03050000020004"/>
      <p:regular r:id="rId28"/>
    </p:embeddedFont>
    <p:embeddedFont>
      <p:font typeface="Fira Sans Heavy Italics" charset="1" panose="020B0A03050000020004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slides/slide1.xml" Type="http://schemas.openxmlformats.org/officeDocument/2006/relationships/slide"/><Relationship Id="rId31" Target="slides/slide2.xml" Type="http://schemas.openxmlformats.org/officeDocument/2006/relationships/slide"/><Relationship Id="rId32" Target="slides/slide3.xml" Type="http://schemas.openxmlformats.org/officeDocument/2006/relationships/slide"/><Relationship Id="rId33" Target="slides/slide4.xml" Type="http://schemas.openxmlformats.org/officeDocument/2006/relationships/slide"/><Relationship Id="rId34" Target="slides/slide5.xml" Type="http://schemas.openxmlformats.org/officeDocument/2006/relationships/slide"/><Relationship Id="rId35" Target="slides/slide6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sv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3236453"/>
            <a:ext cx="8115300" cy="4501490"/>
            <a:chOff x="0" y="0"/>
            <a:chExt cx="10820400" cy="6001986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0"/>
              <a:ext cx="10820400" cy="48768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4399"/>
                </a:lnSpc>
              </a:pPr>
              <a:r>
                <a:rPr lang="en-US" sz="11999">
                  <a:solidFill>
                    <a:srgbClr val="000000"/>
                  </a:solidFill>
                  <a:latin typeface="Fira Sans Bold"/>
                </a:rPr>
                <a:t>Pesquisa:</a:t>
              </a:r>
            </a:p>
            <a:p>
              <a:pPr>
                <a:lnSpc>
                  <a:spcPts val="14399"/>
                </a:lnSpc>
              </a:pPr>
              <a:r>
                <a:rPr lang="en-US" sz="11999">
                  <a:solidFill>
                    <a:srgbClr val="000000"/>
                  </a:solidFill>
                  <a:latin typeface="Fira Sans Bold"/>
                </a:rPr>
                <a:t>Plástico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5196806"/>
              <a:ext cx="10820400" cy="8051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03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4328902" y="2317173"/>
            <a:ext cx="7321033" cy="6340049"/>
            <a:chOff x="0" y="0"/>
            <a:chExt cx="3619627" cy="313461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12122944" y="7035126"/>
            <a:ext cx="4970154" cy="4304177"/>
            <a:chOff x="0" y="0"/>
            <a:chExt cx="3619627" cy="313461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2336342" y="5954842"/>
            <a:ext cx="2271679" cy="1967285"/>
            <a:chOff x="0" y="0"/>
            <a:chExt cx="3619627" cy="313461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3737770" y="373605"/>
            <a:ext cx="3799619" cy="3290488"/>
            <a:chOff x="0" y="0"/>
            <a:chExt cx="3619627" cy="313461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1028700" y="1028700"/>
            <a:ext cx="678758" cy="586200"/>
          </a:xfrm>
          <a:custGeom>
            <a:avLst/>
            <a:gdLst/>
            <a:ahLst/>
            <a:cxnLst/>
            <a:rect r="r" b="b" t="t" l="l"/>
            <a:pathLst>
              <a:path h="586200" w="678758">
                <a:moveTo>
                  <a:pt x="0" y="0"/>
                </a:moveTo>
                <a:lnTo>
                  <a:pt x="678758" y="0"/>
                </a:lnTo>
                <a:lnTo>
                  <a:pt x="678758" y="586200"/>
                </a:lnTo>
                <a:lnTo>
                  <a:pt x="0" y="5862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1028700" y="8277137"/>
            <a:ext cx="6551434" cy="2672690"/>
            <a:chOff x="0" y="0"/>
            <a:chExt cx="8735246" cy="3563586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0" y="0"/>
              <a:ext cx="8735246" cy="24384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199"/>
                </a:lnSpc>
              </a:pPr>
              <a:r>
                <a:rPr lang="en-US" sz="5999">
                  <a:solidFill>
                    <a:srgbClr val="000000"/>
                  </a:solidFill>
                  <a:latin typeface="Fira Sans"/>
                </a:rPr>
                <a:t>Marcos, Rafael, Jhonaten e João G.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2758406"/>
              <a:ext cx="8735246" cy="8051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039"/>
                </a:lnSpc>
              </a:pP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0046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527743" y="-89986"/>
            <a:ext cx="10138115" cy="8779655"/>
            <a:chOff x="0" y="0"/>
            <a:chExt cx="3619627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643392" y="5832746"/>
            <a:ext cx="5966980" cy="5167433"/>
            <a:chOff x="0" y="0"/>
            <a:chExt cx="3619627" cy="31346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188351" y="4143447"/>
            <a:ext cx="6836628" cy="1285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199"/>
              </a:lnSpc>
              <a:spcBef>
                <a:spcPct val="0"/>
              </a:spcBef>
            </a:pPr>
            <a:r>
              <a:rPr lang="en-US" sz="8499" spc="-84">
                <a:solidFill>
                  <a:srgbClr val="F4F4F4"/>
                </a:solidFill>
                <a:latin typeface="Fira Sans Medium"/>
              </a:rPr>
              <a:t>Matéria Prima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211862" y="1279281"/>
            <a:ext cx="9815340" cy="6581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759"/>
              </a:lnSpc>
            </a:pPr>
            <a:r>
              <a:rPr lang="en-US" sz="3399">
                <a:solidFill>
                  <a:srgbClr val="F4F4F4"/>
                </a:solidFill>
                <a:latin typeface="Open Sans Extra Bold"/>
              </a:rPr>
              <a:t>A matéria-prima principal na produção de plástico é o polímero. Os polímeros são compostos orgânicos de cadeias longas e macromoleculares, compostas por unidades menores chamadas monômeros.</a:t>
            </a:r>
          </a:p>
          <a:p>
            <a:pPr algn="just">
              <a:lnSpc>
                <a:spcPts val="4759"/>
              </a:lnSpc>
            </a:pPr>
          </a:p>
          <a:p>
            <a:pPr algn="just">
              <a:lnSpc>
                <a:spcPts val="4759"/>
              </a:lnSpc>
            </a:pPr>
            <a:r>
              <a:rPr lang="en-US" sz="3399">
                <a:solidFill>
                  <a:srgbClr val="F4F4F4"/>
                </a:solidFill>
                <a:latin typeface="Open Sans Extra Bold"/>
              </a:rPr>
              <a:t> Os plásticos são geralmente feitos de polímeros derivados de recursos naturais, como petróleo, gás natural ou, em alguns casos, de fontes renováveis, como a cana-de-açúcar ou o milho.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74625" y="490870"/>
            <a:ext cx="6940210" cy="1285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199"/>
              </a:lnSpc>
              <a:spcBef>
                <a:spcPct val="0"/>
              </a:spcBef>
            </a:pPr>
            <a:r>
              <a:rPr lang="en-US" sz="8499" spc="-84">
                <a:solidFill>
                  <a:srgbClr val="000000"/>
                </a:solidFill>
                <a:latin typeface="Fira Sans Medium"/>
              </a:rPr>
              <a:t> Onde e Como</a:t>
            </a:r>
          </a:p>
        </p:txBody>
      </p:sp>
      <p:grpSp>
        <p:nvGrpSpPr>
          <p:cNvPr name="Group 3" id="3"/>
          <p:cNvGrpSpPr/>
          <p:nvPr/>
        </p:nvGrpSpPr>
        <p:grpSpPr>
          <a:xfrm rot="-10800000">
            <a:off x="-1306086" y="4784384"/>
            <a:ext cx="4985461" cy="4317433"/>
            <a:chOff x="0" y="0"/>
            <a:chExt cx="3619627" cy="313461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5" id="5"/>
          <p:cNvGrpSpPr/>
          <p:nvPr/>
        </p:nvGrpSpPr>
        <p:grpSpPr>
          <a:xfrm rot="-10800000">
            <a:off x="3061137" y="7468788"/>
            <a:ext cx="3480308" cy="3013963"/>
            <a:chOff x="0" y="0"/>
            <a:chExt cx="3619627" cy="313461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grpSp>
        <p:nvGrpSpPr>
          <p:cNvPr name="Group 7" id="7"/>
          <p:cNvGrpSpPr/>
          <p:nvPr/>
        </p:nvGrpSpPr>
        <p:grpSpPr>
          <a:xfrm rot="-10800000">
            <a:off x="2780085" y="4005595"/>
            <a:ext cx="1798578" cy="1557577"/>
            <a:chOff x="0" y="0"/>
            <a:chExt cx="3619627" cy="313461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9" id="9"/>
          <p:cNvGrpSpPr/>
          <p:nvPr/>
        </p:nvGrpSpPr>
        <p:grpSpPr>
          <a:xfrm rot="-10800000">
            <a:off x="625171" y="7795449"/>
            <a:ext cx="3378391" cy="2925703"/>
            <a:chOff x="0" y="0"/>
            <a:chExt cx="3619627" cy="313461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7288701" y="1744269"/>
            <a:ext cx="10489158" cy="8172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015"/>
              </a:lnSpc>
            </a:pPr>
            <a:r>
              <a:rPr lang="en-US" sz="4179">
                <a:solidFill>
                  <a:srgbClr val="000000"/>
                </a:solidFill>
                <a:latin typeface="Fira Sans Medium"/>
              </a:rPr>
              <a:t>A matéria-prima principal para a produção de plásticos, que é o petróleo, é encontrada em depósitos subterrâneos de rochas sedimentares. O processo de extração do petróleo envolve várias etapas e pode variar dependendo da localização geográfica e das características específicas do depósito. A seguir, veja alguns dos principais processos de extração: Exploração, Perfuração, Extração, Tratamento, Transporte, Refino</a:t>
            </a:r>
          </a:p>
          <a:p>
            <a:pPr algn="just">
              <a:lnSpc>
                <a:spcPts val="5015"/>
              </a:lnSpc>
            </a:pPr>
          </a:p>
          <a:p>
            <a:pPr algn="just">
              <a:lnSpc>
                <a:spcPts val="5015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0046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28700" y="2912062"/>
            <a:ext cx="16230600" cy="4913256"/>
          </a:xfrm>
          <a:prstGeom prst="rect">
            <a:avLst/>
          </a:prstGeom>
          <a:solidFill>
            <a:srgbClr val="F4F4F4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1028700" y="1028700"/>
            <a:ext cx="14793159" cy="1285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199"/>
              </a:lnSpc>
              <a:spcBef>
                <a:spcPct val="0"/>
              </a:spcBef>
            </a:pPr>
            <a:r>
              <a:rPr lang="en-US" sz="8499" spc="-84">
                <a:solidFill>
                  <a:srgbClr val="F4F4F4"/>
                </a:solidFill>
                <a:latin typeface="Fira Sans Medium"/>
              </a:rPr>
              <a:t>Processos de Transformação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361945" y="3284158"/>
            <a:ext cx="15564111" cy="2980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 Extra Bold"/>
              </a:rPr>
              <a:t>O processo de transformação da matéria-prima em produtos plásticos envolve diversas etapas, sendo as mais comuns a Extração e Refinamento da Matéria-Prima, Polimerização, Aditivos,  Processamento, Resfriamento e Solidificação, Acabamento e Inspeção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02565" y="1028700"/>
            <a:ext cx="5699080" cy="1285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199"/>
              </a:lnSpc>
              <a:spcBef>
                <a:spcPct val="0"/>
              </a:spcBef>
            </a:pPr>
            <a:r>
              <a:rPr lang="en-US" sz="8499" spc="-84">
                <a:solidFill>
                  <a:srgbClr val="000000"/>
                </a:solidFill>
                <a:latin typeface="Fira Sans Medium"/>
              </a:rPr>
              <a:t>Descarte 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6799111" y="2687862"/>
            <a:ext cx="2977778" cy="2578770"/>
            <a:chOff x="0" y="0"/>
            <a:chExt cx="3619627" cy="313461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660090" y="-135282"/>
            <a:ext cx="4201515" cy="3638531"/>
            <a:chOff x="0" y="0"/>
            <a:chExt cx="3619627" cy="313461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13243939" y="-956153"/>
            <a:ext cx="2481390" cy="2148895"/>
            <a:chOff x="0" y="0"/>
            <a:chExt cx="3619627" cy="313461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1202565" y="2866328"/>
            <a:ext cx="11426211" cy="70429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14016" indent="-307008" lvl="1">
              <a:lnSpc>
                <a:spcPts val="3981"/>
              </a:lnSpc>
              <a:buFont typeface="Arial"/>
              <a:buChar char="•"/>
            </a:pPr>
            <a:r>
              <a:rPr lang="en-US" sz="2843">
                <a:solidFill>
                  <a:srgbClr val="000000"/>
                </a:solidFill>
                <a:latin typeface="Open Sans Extra Bold"/>
              </a:rPr>
              <a:t>Reciclagem: Plástico é coletado, processado e usado para fabricar novos produtos.</a:t>
            </a:r>
          </a:p>
          <a:p>
            <a:pPr algn="just" marL="614016" indent="-307008" lvl="1">
              <a:lnSpc>
                <a:spcPts val="3981"/>
              </a:lnSpc>
              <a:buFont typeface="Arial"/>
              <a:buChar char="•"/>
            </a:pPr>
            <a:r>
              <a:rPr lang="en-US" sz="2843">
                <a:solidFill>
                  <a:srgbClr val="000000"/>
                </a:solidFill>
                <a:latin typeface="Open Sans Extra Bold"/>
              </a:rPr>
              <a:t>Coleta Seletiva: Separação de plástico, papel, vidro e metal para reciclagem.</a:t>
            </a:r>
          </a:p>
          <a:p>
            <a:pPr algn="just" marL="614016" indent="-307008" lvl="1">
              <a:lnSpc>
                <a:spcPts val="3981"/>
              </a:lnSpc>
              <a:buFont typeface="Arial"/>
              <a:buChar char="•"/>
            </a:pPr>
            <a:r>
              <a:rPr lang="en-US" sz="2843">
                <a:solidFill>
                  <a:srgbClr val="000000"/>
                </a:solidFill>
                <a:latin typeface="Open Sans Extra Bold"/>
              </a:rPr>
              <a:t>Po</a:t>
            </a:r>
            <a:r>
              <a:rPr lang="en-US" sz="2843">
                <a:solidFill>
                  <a:srgbClr val="000000"/>
                </a:solidFill>
                <a:latin typeface="Open Sans Extra Bold"/>
              </a:rPr>
              <a:t>ntos de Coleta: Recipientes públicos para descartar plástico de forma adequada.</a:t>
            </a:r>
          </a:p>
          <a:p>
            <a:pPr algn="just" marL="614016" indent="-307008" lvl="1">
              <a:lnSpc>
                <a:spcPts val="3981"/>
              </a:lnSpc>
              <a:buFont typeface="Arial"/>
              <a:buChar char="•"/>
            </a:pPr>
            <a:r>
              <a:rPr lang="en-US" sz="2843">
                <a:solidFill>
                  <a:srgbClr val="000000"/>
                </a:solidFill>
                <a:latin typeface="Open Sans Extra Bold"/>
              </a:rPr>
              <a:t>Depósitos de Reciclagem: Locais para entrega direta de plásticos recicláveis.</a:t>
            </a:r>
          </a:p>
          <a:p>
            <a:pPr algn="just" marL="614016" indent="-307008" lvl="1">
              <a:lnSpc>
                <a:spcPts val="3981"/>
              </a:lnSpc>
              <a:buFont typeface="Arial"/>
              <a:buChar char="•"/>
            </a:pPr>
            <a:r>
              <a:rPr lang="en-US" sz="2843">
                <a:solidFill>
                  <a:srgbClr val="000000"/>
                </a:solidFill>
                <a:latin typeface="Open Sans Extra Bold"/>
              </a:rPr>
              <a:t>Descarte de Resíduos: Plástico é isolado em aterros sanitários, reduzindo a poluição.</a:t>
            </a:r>
          </a:p>
          <a:p>
            <a:pPr algn="just" marL="614016" indent="-307008" lvl="1">
              <a:lnSpc>
                <a:spcPts val="3981"/>
              </a:lnSpc>
              <a:buFont typeface="Arial"/>
              <a:buChar char="•"/>
            </a:pPr>
            <a:r>
              <a:rPr lang="en-US" sz="2843">
                <a:solidFill>
                  <a:srgbClr val="000000"/>
                </a:solidFill>
                <a:latin typeface="Open Sans Extra Bold"/>
              </a:rPr>
              <a:t>Impacto do Descarte Inadequado: Poluição ambiental, degradação lenta e mudanças de comportamento são preocupações.</a:t>
            </a:r>
          </a:p>
          <a:p>
            <a:pPr algn="just">
              <a:lnSpc>
                <a:spcPts val="3981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294460" y="4623694"/>
            <a:ext cx="5699080" cy="1285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199"/>
              </a:lnSpc>
              <a:spcBef>
                <a:spcPct val="0"/>
              </a:spcBef>
            </a:pPr>
            <a:r>
              <a:rPr lang="en-US" sz="8499" spc="-84">
                <a:solidFill>
                  <a:srgbClr val="000000"/>
                </a:solidFill>
                <a:latin typeface="Fira Sans Medium"/>
              </a:rPr>
              <a:t>OBRIGADO!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6799111" y="2687862"/>
            <a:ext cx="2977778" cy="2578770"/>
            <a:chOff x="0" y="0"/>
            <a:chExt cx="3619627" cy="313461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660090" y="-135282"/>
            <a:ext cx="4201515" cy="3638531"/>
            <a:chOff x="0" y="0"/>
            <a:chExt cx="3619627" cy="313461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13243939" y="-956153"/>
            <a:ext cx="2481390" cy="2148895"/>
            <a:chOff x="0" y="0"/>
            <a:chExt cx="3619627" cy="313461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DAFvgNuvP50</dc:identifier>
  <dcterms:modified xsi:type="dcterms:W3CDTF">2011-08-01T06:04:30Z</dcterms:modified>
  <cp:revision>1</cp:revision>
  <dc:title>Apresentação de Negócios Pitch Deck Interno Corporativa Geométrica Verde-escuro Verde-claro Branco</dc:title>
</cp:coreProperties>
</file>

<file path=docProps/thumbnail.jpeg>
</file>